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16"/>
  </p:notesMasterIdLst>
  <p:handoutMasterIdLst>
    <p:handoutMasterId r:id="rId17"/>
  </p:handoutMasterIdLst>
  <p:sldIdLst>
    <p:sldId id="770" r:id="rId2"/>
    <p:sldId id="727" r:id="rId3"/>
    <p:sldId id="752" r:id="rId4"/>
    <p:sldId id="753" r:id="rId5"/>
    <p:sldId id="750" r:id="rId6"/>
    <p:sldId id="757" r:id="rId7"/>
    <p:sldId id="751" r:id="rId8"/>
    <p:sldId id="754" r:id="rId9"/>
    <p:sldId id="755" r:id="rId10"/>
    <p:sldId id="756" r:id="rId11"/>
    <p:sldId id="772" r:id="rId12"/>
    <p:sldId id="768" r:id="rId13"/>
    <p:sldId id="773" r:id="rId14"/>
    <p:sldId id="765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E"/>
    <a:srgbClr val="065A46"/>
    <a:srgbClr val="21035D"/>
    <a:srgbClr val="FFFFD5"/>
    <a:srgbClr val="FFFFD1"/>
    <a:srgbClr val="DBE0F4"/>
    <a:srgbClr val="E8EEFF"/>
    <a:srgbClr val="FFFFE5"/>
    <a:srgbClr val="DEEDF4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8870" autoAdjust="0"/>
  </p:normalViewPr>
  <p:slideViewPr>
    <p:cSldViewPr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731" cy="493001"/>
          </a:xfrm>
          <a:prstGeom prst="rect">
            <a:avLst/>
          </a:prstGeom>
        </p:spPr>
        <p:txBody>
          <a:bodyPr vert="horz" lIns="91346" tIns="45673" rIns="91346" bIns="456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6462" y="0"/>
            <a:ext cx="2917730" cy="493001"/>
          </a:xfrm>
          <a:prstGeom prst="rect">
            <a:avLst/>
          </a:prstGeom>
        </p:spPr>
        <p:txBody>
          <a:bodyPr vert="horz" lIns="91346" tIns="45673" rIns="91346" bIns="456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B0197E-54BB-4B8A-8B5C-B978701C8D62}" type="datetimeFigureOut">
              <a:rPr lang="uk-UA"/>
              <a:pPr>
                <a:defRPr/>
              </a:pPr>
              <a:t>02.12.2022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737"/>
            <a:ext cx="2917731" cy="493001"/>
          </a:xfrm>
          <a:prstGeom prst="rect">
            <a:avLst/>
          </a:prstGeom>
        </p:spPr>
        <p:txBody>
          <a:bodyPr vert="horz" lIns="91346" tIns="45673" rIns="91346" bIns="456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6462" y="9371737"/>
            <a:ext cx="2917730" cy="493001"/>
          </a:xfrm>
          <a:prstGeom prst="rect">
            <a:avLst/>
          </a:prstGeom>
        </p:spPr>
        <p:txBody>
          <a:bodyPr vert="horz" lIns="91346" tIns="45673" rIns="91346" bIns="456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8BA51D-B265-40E4-8A27-DB1C60A0AA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35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731" cy="493001"/>
          </a:xfrm>
          <a:prstGeom prst="rect">
            <a:avLst/>
          </a:prstGeom>
        </p:spPr>
        <p:txBody>
          <a:bodyPr vert="horz" lIns="91346" tIns="45673" rIns="91346" bIns="456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462" y="0"/>
            <a:ext cx="2917730" cy="493001"/>
          </a:xfrm>
          <a:prstGeom prst="rect">
            <a:avLst/>
          </a:prstGeom>
        </p:spPr>
        <p:txBody>
          <a:bodyPr vert="horz" lIns="91346" tIns="45673" rIns="91346" bIns="456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FEC920-F88F-416B-8188-B327FC7F2B30}" type="datetimeFigureOut">
              <a:rPr lang="uk-UA"/>
              <a:pPr>
                <a:defRPr/>
              </a:pPr>
              <a:t>02.12.2022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6" tIns="45673" rIns="91346" bIns="45673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48" y="4685869"/>
            <a:ext cx="5387667" cy="4441731"/>
          </a:xfrm>
          <a:prstGeom prst="rect">
            <a:avLst/>
          </a:prstGeom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737"/>
            <a:ext cx="2917731" cy="493001"/>
          </a:xfrm>
          <a:prstGeom prst="rect">
            <a:avLst/>
          </a:prstGeom>
        </p:spPr>
        <p:txBody>
          <a:bodyPr vert="horz" lIns="91346" tIns="45673" rIns="91346" bIns="456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462" y="9371737"/>
            <a:ext cx="2917730" cy="493001"/>
          </a:xfrm>
          <a:prstGeom prst="rect">
            <a:avLst/>
          </a:prstGeom>
        </p:spPr>
        <p:txBody>
          <a:bodyPr vert="horz" lIns="91346" tIns="45673" rIns="91346" bIns="456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005553-DE59-41DF-9CF9-BE27B7EA6B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449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2</a:t>
            </a:fld>
            <a:endParaRPr lang="uk-U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11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221564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12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1027921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13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206442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3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174227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4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383306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5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245380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6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185502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7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320784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8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216599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9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195367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1363"/>
            <a:ext cx="4932363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16462" y="9370163"/>
            <a:ext cx="2917730" cy="494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7" tIns="45667" rIns="91337" bIns="45667" anchor="b"/>
          <a:lstStyle/>
          <a:p>
            <a:pPr algn="r">
              <a:defRPr/>
            </a:pPr>
            <a:fld id="{54940F8B-9012-46AC-B937-3E1A08364863}" type="slidenum">
              <a:rPr lang="uk-UA" sz="1200"/>
              <a:pPr algn="r">
                <a:defRPr/>
              </a:pPr>
              <a:t>10</a:t>
            </a:fld>
            <a:endParaRPr lang="uk-UA" sz="1200"/>
          </a:p>
        </p:txBody>
      </p:sp>
    </p:spTree>
    <p:extLst>
      <p:ext uri="{BB962C8B-B14F-4D97-AF65-F5344CB8AC3E}">
        <p14:creationId xmlns:p14="http://schemas.microsoft.com/office/powerpoint/2010/main" val="19990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B6AA-7C8C-44C4-A4DD-DE29D0B84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5547AC-7BEB-46CC-ACA6-483652559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D9D2F-E7C7-485E-A546-C8F65B4E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0E0403-0D9B-4F90-8550-52B914340306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88F4C-9234-4ACD-8382-DAED6CB7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A6CE6-D85A-405D-B2ED-185D1A3E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69C1A-AB7A-4172-A47D-923B82BBD4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5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224A2-792F-4B40-AFC1-98295F8E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312ACF-4526-40E4-91A9-E52E52AD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D0CAE-DE91-46CD-9E13-935AC40E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C7D14-F525-407E-9291-FD7ACE335C67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78038-966F-401F-835C-E519F56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5B2E2-109D-4EAB-B691-4B04C84A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1E938-F5CE-45C2-8768-86C46A265C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2F8662-AD77-445C-A129-8EAB89355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C9D466-62A5-47A9-8413-4F8B83204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4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8EFE3-7B19-4BBC-A536-2902CC9F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BDBB3-2475-464C-99ED-F593C6597161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52D25-E803-4EFC-B537-D685F076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006A0-7ED5-46B4-BC35-E24B6EC8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2F44F-6EAE-4B4B-BE01-9109BF773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BD8DF-DCE7-4A1B-81C5-E688A701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A4844-7CF2-4DDD-9FE5-F0D6C93A6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8477B-24F3-4BF4-9A4E-5A981A4C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1F982-818B-4625-BA7A-9C514F47A584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1FD7A-4886-4099-859F-FF435737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5BA1D-ADF3-4FEF-B05F-34F8D287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77812-CBF5-4554-BF1C-42A864275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8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EE2B4-47A0-48BE-87FA-30152CFE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C9DD89-5A98-4C89-8E6B-AC97B7196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50BBD-4E8A-49D7-B6DE-8B240B6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F368D-4278-4B76-BB93-EB1F5353AAE7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594D3-EDC2-44C0-A72B-3C17804F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BF219-BC4B-46F3-9DB7-54921C25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51D09-686B-4B6E-BE1F-F30133436B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50825-E0F9-4698-8DC8-5FA169F4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AAE27-901F-4A45-A209-26EE0F2D8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71243F-665F-4DDC-9B5D-D556382F0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3056E0-1F33-43B6-BA09-CA26259E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BBAB5-D6C3-4001-877D-94E53A947926}" type="datetime1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70F146-CC7C-4BEB-9029-99D24CB6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E753A-639E-4761-A47F-BDF50893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4E695-5073-4012-ADD9-A3570B3197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5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A3928-F637-445B-ACA6-B6C6E74D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A9ED1A-BC26-4BE6-8A8A-F75F989BC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3242C5-EBA1-4F27-A61B-03DF4E521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8D2F6F-2BD2-4D12-A376-D25BB18C3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0B6821-9DA4-47CB-9408-190B962AC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F53839-B6EE-46A3-AD4E-F28C2D6A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DD097-CC62-4A3F-A1F3-BE3DA582B146}" type="datetime1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E1CE7D-4FA5-4C15-8DE0-F4B6F4F3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3BB936-CF77-4E7F-B1C3-312A397C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4B214-443B-4B3B-90CE-0AE168EAD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1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B42-DB78-4DC9-A06F-FC72A33B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6B7E9C-14AF-46FD-AE6C-D11F68A1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6F3C68-74C8-443F-9E50-FAA38B2BB955}" type="datetime1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135F4-7DF7-46F5-A8EC-BDED49B2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81656B-8F97-4452-9AEE-9B56B20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6E14A-9510-44C3-884B-FF37E0080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1570F0-851B-426B-981E-B201762A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D0E67-4402-4B61-AC02-F56D36CAAFAC}" type="datetime1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CACF76-8C2D-487B-A3BD-B6D61C496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23E08A-D150-4463-BFA4-21E4B87D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3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3234B-A31F-4BDD-9102-B53D298B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A7F3C-02AC-4030-984E-4E717BDA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B0084A-6236-43E3-9619-02C026B38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40B4E6-15C4-44D6-B878-58298DC8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DAE14-01AD-4AC7-857F-9151178AE0BC}" type="datetime1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F10CC-A3A1-4528-A60A-B30031F2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B0AC2-7603-42BF-94B9-9613B7FF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D181-E652-4A04-875D-07DC9C07C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25102-319C-46D2-B76D-0BADD98D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95FA97-6787-4056-AD87-4CF8A5A5E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3E8450-FE08-484A-A3E0-5D7D4CEF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AB56CA-BD24-4778-B5D7-E1385FD5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B0899-5EDE-47D7-B859-B63E021C4572}" type="datetime1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B4B06F-AC3C-42EE-BE13-2D6C942D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2B154-7E05-40E8-9D7E-444771A6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48B43-E906-4B12-8CEA-4E775AE0DB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0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B0C05-8B83-4AD2-8097-C0306248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52021D-24F0-45E0-AD89-562EBEE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D88FA-A992-4437-8C23-243A79423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3D5CE9-E143-4228-90C3-349F063FFCEF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9E46DE-4505-4C87-9D96-2876C25D0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83341-69E8-4F51-A814-775DD2EFB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017771-A1F3-4E5E-B5D4-B702EBB96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cid:part1.OQKQ4GU0.fZshhhTZ@mk.court.gov.ua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17F71-6749-4FE8-9B37-33AA5BEF3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331412" cy="5400600"/>
          </a:xfrm>
          <a:noFill/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destroyed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buildings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February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24, 2022</a:t>
            </a: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687500EB-67C4-4550-98FA-F7DD6AA7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5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691680" y="208672"/>
            <a:ext cx="6696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Lysichan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city court of Luhansk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region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1410C-7C34-40BA-8244-0E3B5C94A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4" y="1779540"/>
            <a:ext cx="4319928" cy="31713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A10E63-65D4-437F-8CF6-A2A8C4CF3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7" b="22806"/>
          <a:stretch/>
        </p:blipFill>
        <p:spPr bwMode="auto">
          <a:xfrm>
            <a:off x="4799998" y="2420888"/>
            <a:ext cx="4319927" cy="36051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09B5F-B700-4A09-AF4B-824E18E5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122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483125" y="145318"/>
            <a:ext cx="7128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Vysokopil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District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Court Kherson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regionarea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470.2 square meters m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78A114-2E1D-4013-85A4-CD38DD22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19493"/>
            <a:ext cx="3797569" cy="284966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7F8E0A-00E2-407B-856A-A1274FD7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4883" y="6428122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54AD74-6610-47D5-AFFB-760E7C6EA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286035"/>
            <a:ext cx="3744218" cy="4142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8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943708" y="125531"/>
            <a:ext cx="6120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Kupyanskyi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City District Court of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Kharkiv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Region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7F8E0A-00E2-407B-856A-A1274FD7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4883" y="6428122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51C304-B085-4C76-9B89-E58B0E4FAA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b="20052"/>
          <a:stretch/>
        </p:blipFill>
        <p:spPr>
          <a:xfrm>
            <a:off x="5220072" y="2454468"/>
            <a:ext cx="3600400" cy="41404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38140D-D7B0-44FF-8CD4-3E77615795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17109" r="15018" b="36912"/>
          <a:stretch/>
        </p:blipFill>
        <p:spPr bwMode="auto">
          <a:xfrm>
            <a:off x="420767" y="1919604"/>
            <a:ext cx="4583281" cy="30538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8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286" y="1521064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709821" y="164982"/>
            <a:ext cx="6120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Berezneguvatsky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district court of Mykolaiv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region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7F8E0A-00E2-407B-856A-A1274FD7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4883" y="6428122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6B6BFD-9357-4827-81F3-22D3C7EE7E5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007012"/>
            <a:ext cx="4248274" cy="27181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763C81-FF72-43E8-A3A2-C38D77C25E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35975"/>
            <a:ext cx="3528392" cy="42589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3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17F71-6749-4FE8-9B37-33AA5BEF3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7322111" cy="5184576"/>
          </a:xfr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indent="399415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As of November 21, 2022,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total area of destroyed court premises is 22,183.9 square meters. meters The total book value of the destroyed property is 199,985.8 thousand hryvnias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687500EB-67C4-4550-98FA-F7DD6AA7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8">
            <a:extLst>
              <a:ext uri="{FF2B5EF4-FFF2-40B4-BE49-F238E27FC236}">
                <a16:creationId xmlns:a16="http://schemas.microsoft.com/office/drawing/2014/main" id="{F7A8491B-8CED-499C-9913-9AC78644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0314" y="6395026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01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0744" y="82069"/>
            <a:ext cx="6658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court premises are completely destroyed</a:t>
            </a:r>
            <a:r>
              <a:rPr lang="uk-UA" sz="1600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solidFill>
                <a:srgbClr val="000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FD7AC8-58F9-452C-84C4-4F4C91812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07" y="2785783"/>
            <a:ext cx="4264881" cy="2961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187624" y="929926"/>
            <a:ext cx="7272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Donetsk Court of Appeal (Mariupol)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824485-ABBF-458D-A791-7F1DF0F8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2072"/>
            <a:ext cx="3960440" cy="27419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AB56D0-171D-4EA7-9A8C-F53891AE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4883" y="6407061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z="1000" smtClean="0"/>
              <a:pPr>
                <a:defRPr/>
              </a:pPr>
              <a:t>2</a:t>
            </a:fld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475656" y="554108"/>
            <a:ext cx="684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Volnovasky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district court of Donetsk region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61357-446A-455A-9374-D05BBB763A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9" y="2052245"/>
            <a:ext cx="3816424" cy="2773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2CDF86-409C-4C38-A9BE-EAA66C7A61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74755"/>
            <a:ext cx="4584092" cy="31855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3EFFA-B34A-4CB0-BAAE-B09D7CA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448" y="6381328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7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403648" y="429878"/>
            <a:ext cx="7344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Krasnolymansk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city court of Donetsk region</a:t>
            </a: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0E85D3-873D-4B82-82FC-A530F24A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8729"/>
            <a:ext cx="4032448" cy="276054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4B2D28-D9E2-474B-9AAD-BB4A38C0D2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569417"/>
            <a:ext cx="4441030" cy="31115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B97E76-18EF-4ACD-BA8D-57918863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481" y="6385775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2417615" y="222136"/>
            <a:ext cx="525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Kharkiv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Court of Appeal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FD4049-3F9B-442A-B220-92595260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5" y="2022739"/>
            <a:ext cx="4320480" cy="30988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D4C9A9-2625-497B-B577-2509898CC3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/>
          <a:stretch/>
        </p:blipFill>
        <p:spPr>
          <a:xfrm>
            <a:off x="4716016" y="2481305"/>
            <a:ext cx="4170609" cy="37560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9569EE-65B6-4017-8AC7-E1C827E1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165" y="6402353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541946" y="96629"/>
            <a:ext cx="7146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Izyum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City District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Court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Kharkiv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region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448D2F8-2D34-4237-A8A0-F3532CC1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17400"/>
            <a:ext cx="4147566" cy="310372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E1FF6C-CEA7-42F8-A5B4-C8B3ACE1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331" y="6428122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5A43EA-64A6-4BB1-B4A2-2B6707693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43" y="2318368"/>
            <a:ext cx="3672406" cy="42765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1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619672" y="336444"/>
            <a:ext cx="691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Commercial Court of the Mykolaiv Region</a:t>
            </a:r>
            <a:endParaRPr lang="ru-RU" sz="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У ДСА прокоментували наслідки ракетного удару по приміщенню Господарського суду Миколаївської області">
            <a:extLst>
              <a:ext uri="{FF2B5EF4-FFF2-40B4-BE49-F238E27FC236}">
                <a16:creationId xmlns:a16="http://schemas.microsoft.com/office/drawing/2014/main" id="{B048C1A4-B738-4837-B702-49E3FA96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8235"/>
            <a:ext cx="4410074" cy="33757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04C9CB-9FE3-46BC-A683-20543BC12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8527"/>
            <a:ext cx="3960440" cy="28167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A1EC69-33D4-4F49-A57A-63FCD1BF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93644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1571185" y="187291"/>
            <a:ext cx="7056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Borodyansky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district court of Kyiv region</a:t>
            </a:r>
            <a:endParaRPr lang="uk-UA" sz="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868A71-1268-4299-9D09-3FB8D244E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87" y="2649536"/>
            <a:ext cx="4176463" cy="32997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DE68F2D-0FEA-468F-9536-1B33B026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1" y="1995487"/>
            <a:ext cx="4176464" cy="28670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9DE33-5532-42E1-B169-7A68C431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48056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341439"/>
            <a:ext cx="3312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sz="2000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1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 descr="ÐÐ°ÑÑÐ¸Ð½ÐºÐ¸ Ð¿Ð¾ Ð·Ð°Ð¿ÑÐ¾ÑÑ Ð°Ð²ÑÐ¾Ð¼Ð°ÑÐ¸Ð·Ð¾Ð²Ð°Ð½Ð¾Ñ ÑÐ¸ÑÑÐµÐ¼Ð¸ Ð´Ð¾ÐºÑÐ¼ÐµÐ½ÑÐ¾Ð¾Ð±ÑÐ³Ñ ÑÑÐ´Ñ Ð² ÑÐµÑÑÐ¾Ð²Ñ (Ð¿ÑÐ»Ð¾ÑÐ½Ñ) ÐµÐºÑÐ¿Ð»ÑÐ°ÑÐ°ÑÑÑ, Ð·Ð°ÑÐ²ÐµÑÐ´Ð¶ÐµÐ½Ð¾Ð³Ð¾ ÐÐ¡Ð Ð£ÐºÑÐ°ÑÐ½Ð¸">
            <a:extLst>
              <a:ext uri="{FF2B5EF4-FFF2-40B4-BE49-F238E27FC236}">
                <a16:creationId xmlns:a16="http://schemas.microsoft.com/office/drawing/2014/main" id="{9F113E4A-CE8D-472F-BBB5-05E47D563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629"/>
            <a:ext cx="1152128" cy="1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FD1E27-1FAE-4347-B1C7-5E5909854475}"/>
              </a:ext>
            </a:extLst>
          </p:cNvPr>
          <p:cNvSpPr txBox="1"/>
          <p:nvPr/>
        </p:nvSpPr>
        <p:spPr>
          <a:xfrm>
            <a:off x="2435576" y="169679"/>
            <a:ext cx="5027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Luhansk Court of Appeal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DC1C37-0559-42C3-B99E-B183AB76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5379"/>
            <a:ext cx="4320480" cy="31872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E32AD5-F376-45B8-8E5C-A02D1D8A4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74" y="2738233"/>
            <a:ext cx="4176464" cy="31713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470ED7-82E0-4C6F-8668-970C627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46735"/>
            <a:ext cx="2057400" cy="365125"/>
          </a:xfrm>
        </p:spPr>
        <p:txBody>
          <a:bodyPr/>
          <a:lstStyle/>
          <a:p>
            <a:pPr>
              <a:defRPr/>
            </a:pPr>
            <a:fld id="{A0E6C127-0B65-41DB-915A-4A1EAE51A3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10592</TotalTime>
  <Words>115</Words>
  <Application>Microsoft Office PowerPoint</Application>
  <PresentationFormat>Экран (4:3)</PresentationFormat>
  <Paragraphs>42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destroyed buildings February 24, 2022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As of November 21, 2022,  the total area of destroyed court premises is 22,183.9 square meters. meters The total book value of the destroyed property is 199,985.8 thousand hryvnias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stepanenko</dc:creator>
  <cp:lastModifiedBy>Ігнатченко Олена Олексїївна</cp:lastModifiedBy>
  <cp:revision>1640</cp:revision>
  <cp:lastPrinted>2022-11-22T13:44:03Z</cp:lastPrinted>
  <dcterms:created xsi:type="dcterms:W3CDTF">2017-11-17T10:50:22Z</dcterms:created>
  <dcterms:modified xsi:type="dcterms:W3CDTF">2022-12-02T09:25:23Z</dcterms:modified>
</cp:coreProperties>
</file>